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4" r:id="rId7"/>
    <p:sldId id="262" r:id="rId8"/>
    <p:sldId id="263" r:id="rId9"/>
    <p:sldId id="265" r:id="rId10"/>
    <p:sldId id="274" r:id="rId11"/>
    <p:sldId id="276" r:id="rId12"/>
    <p:sldId id="275" r:id="rId13"/>
    <p:sldId id="273" r:id="rId14"/>
    <p:sldId id="266" r:id="rId15"/>
    <p:sldId id="280" r:id="rId16"/>
    <p:sldId id="281" r:id="rId17"/>
    <p:sldId id="282" r:id="rId18"/>
    <p:sldId id="283" r:id="rId19"/>
    <p:sldId id="284" r:id="rId20"/>
    <p:sldId id="285" r:id="rId21"/>
    <p:sldId id="286" r:id="rId22"/>
    <p:sldId id="279" r:id="rId23"/>
    <p:sldId id="277" r:id="rId24"/>
    <p:sldId id="287" r:id="rId25"/>
    <p:sldId id="278" r:id="rId26"/>
    <p:sldId id="294" r:id="rId27"/>
    <p:sldId id="288" r:id="rId28"/>
    <p:sldId id="289" r:id="rId29"/>
    <p:sldId id="290" r:id="rId30"/>
    <p:sldId id="292" r:id="rId31"/>
    <p:sldId id="291" r:id="rId32"/>
    <p:sldId id="293" r:id="rId33"/>
    <p:sldId id="271" r:id="rId34"/>
    <p:sldId id="295" r:id="rId35"/>
    <p:sldId id="303" r:id="rId36"/>
    <p:sldId id="270" r:id="rId37"/>
    <p:sldId id="298" r:id="rId38"/>
    <p:sldId id="299" r:id="rId39"/>
    <p:sldId id="300" r:id="rId40"/>
    <p:sldId id="302" r:id="rId41"/>
    <p:sldId id="301" r:id="rId42"/>
    <p:sldId id="297" r:id="rId43"/>
    <p:sldId id="304" r:id="rId4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50BA2BD-55B5-670A-8822-F8F700632D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00525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B4A9CA-9A23-34BD-EE16-639FA44A254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5C7D8C98-1C10-3399-4F1B-E0FB4C95F0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EC77BAD0-F279-45D0-E9ED-5254D8C4A2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Tree>
    <p:extLst>
      <p:ext uri="{BB962C8B-B14F-4D97-AF65-F5344CB8AC3E}">
        <p14:creationId xmlns:p14="http://schemas.microsoft.com/office/powerpoint/2010/main" val="3150552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3EC3DD-298B-B380-A7A3-9AD54D1ECF1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3403195D-FF7C-52FC-C082-2A84A4BE277C}"/>
              </a:ext>
            </a:extLst>
          </p:cNvPr>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3713500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AC8A392-F215-08D8-8109-1EF8D353976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0E07ECF1-7A30-5B96-3E4D-C3A089545D4E}"/>
              </a:ext>
            </a:extLst>
          </p:cNvPr>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1828458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pic>
        <p:nvPicPr>
          <p:cNvPr id="7" name="Imagen 6" descr="Final de presentación">
            <a:extLst>
              <a:ext uri="{FF2B5EF4-FFF2-40B4-BE49-F238E27FC236}">
                <a16:creationId xmlns:a16="http://schemas.microsoft.com/office/drawing/2014/main" id="{25E7D90E-C74E-8B83-2AF4-0EEF5F62A165}"/>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0" y="346"/>
            <a:ext cx="12192000" cy="6857308"/>
          </a:xfrm>
          <a:prstGeom prst="rect">
            <a:avLst/>
          </a:prstGeom>
        </p:spPr>
      </p:pic>
    </p:spTree>
    <p:extLst>
      <p:ext uri="{BB962C8B-B14F-4D97-AF65-F5344CB8AC3E}">
        <p14:creationId xmlns:p14="http://schemas.microsoft.com/office/powerpoint/2010/main" val="3381233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35FA87-ED8F-4A31-F4A8-AB6F93F20A1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1F556A21-D541-96B6-674F-8D2FBCF471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Tree>
    <p:extLst>
      <p:ext uri="{BB962C8B-B14F-4D97-AF65-F5344CB8AC3E}">
        <p14:creationId xmlns:p14="http://schemas.microsoft.com/office/powerpoint/2010/main" val="2197122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81DE1C-C9B2-A813-5516-C08D2AA03FC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B7A696C-6C79-A8E9-B65F-283054F9803B}"/>
              </a:ext>
            </a:extLst>
          </p:cNvPr>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3102400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569B48-AFE9-6604-D422-4D1ABDFE949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ABE6B65-CD8B-6E98-BA2B-12E228C41B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Tree>
    <p:extLst>
      <p:ext uri="{BB962C8B-B14F-4D97-AF65-F5344CB8AC3E}">
        <p14:creationId xmlns:p14="http://schemas.microsoft.com/office/powerpoint/2010/main" val="2443968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D54C29-77D2-EAB8-FB79-35485D8A943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68F3141-F4F5-52E6-CD54-89F7796085A7}"/>
              </a:ext>
            </a:extLst>
          </p:cNvPr>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69763430-427D-3314-5593-9EEBF9ABF207}"/>
              </a:ext>
            </a:extLst>
          </p:cNvPr>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1805153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C1B771-11CF-0494-A020-9DB17E1C985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049A5F8-020B-D09D-325F-9147F0E7A6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a:extLst>
              <a:ext uri="{FF2B5EF4-FFF2-40B4-BE49-F238E27FC236}">
                <a16:creationId xmlns:a16="http://schemas.microsoft.com/office/drawing/2014/main" id="{8C788323-B962-06FE-FB42-EFE83E073663}"/>
              </a:ext>
            </a:extLst>
          </p:cNvPr>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4CDB2DAF-40E0-D272-BD55-064100742B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a:extLst>
              <a:ext uri="{FF2B5EF4-FFF2-40B4-BE49-F238E27FC236}">
                <a16:creationId xmlns:a16="http://schemas.microsoft.com/office/drawing/2014/main" id="{3EF86613-CDDE-3659-1219-46E735E8B281}"/>
              </a:ext>
            </a:extLst>
          </p:cNvPr>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436673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F630D6-2CD8-8452-E386-65B659117D55}"/>
              </a:ext>
            </a:extLst>
          </p:cNvPr>
          <p:cNvSpPr>
            <a:spLocks noGrp="1"/>
          </p:cNvSpPr>
          <p:nvPr>
            <p:ph type="title"/>
          </p:nvPr>
        </p:nvSpPr>
        <p:spPr/>
        <p:txBody>
          <a:bodyPr/>
          <a:lstStyle/>
          <a:p>
            <a:r>
              <a:rPr lang="es-ES"/>
              <a:t>Haga clic para modificar el estilo de título del patrón</a:t>
            </a:r>
            <a:endParaRPr lang="es-CO"/>
          </a:p>
        </p:txBody>
      </p:sp>
    </p:spTree>
    <p:extLst>
      <p:ext uri="{BB962C8B-B14F-4D97-AF65-F5344CB8AC3E}">
        <p14:creationId xmlns:p14="http://schemas.microsoft.com/office/powerpoint/2010/main" val="420162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375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ABF8E8-00C2-0D44-7E59-B57CE73677F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EAA0B1A-A4D9-2B33-7799-1646D0E42A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ECFD82C9-ABBD-854D-1343-02B26B405D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Tree>
    <p:extLst>
      <p:ext uri="{BB962C8B-B14F-4D97-AF65-F5344CB8AC3E}">
        <p14:creationId xmlns:p14="http://schemas.microsoft.com/office/powerpoint/2010/main" val="3993890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4C428D49-DD20-8452-01F5-CF02B513DE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15" cstate="print">
            <a:alphaModFix amt="7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título 1">
            <a:extLst>
              <a:ext uri="{FF2B5EF4-FFF2-40B4-BE49-F238E27FC236}">
                <a16:creationId xmlns:a16="http://schemas.microsoft.com/office/drawing/2014/main" id="{BE138746-8F1B-38DE-5F27-1FA8668DA5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a:extLst>
              <a:ext uri="{FF2B5EF4-FFF2-40B4-BE49-F238E27FC236}">
                <a16:creationId xmlns:a16="http://schemas.microsoft.com/office/drawing/2014/main" id="{C911D372-D531-3865-9E66-5DBBFBEDD3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379793105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898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Genoma </a:t>
            </a:r>
            <a:endParaRPr lang="en-US" dirty="0"/>
          </a:p>
        </p:txBody>
      </p:sp>
      <p:sp>
        <p:nvSpPr>
          <p:cNvPr id="3" name="Marcador de contenido 2"/>
          <p:cNvSpPr>
            <a:spLocks noGrp="1"/>
          </p:cNvSpPr>
          <p:nvPr>
            <p:ph idx="1"/>
          </p:nvPr>
        </p:nvSpPr>
        <p:spPr/>
        <p:txBody>
          <a:bodyPr/>
          <a:lstStyle/>
          <a:p>
            <a:pPr marL="0" indent="0">
              <a:buNone/>
            </a:pPr>
            <a:r>
              <a:rPr lang="es-ES" dirty="0"/>
              <a:t>Conjunto formado por el material genético del ADN de los cromosomas y de las mitocondrias.</a:t>
            </a:r>
          </a:p>
          <a:p>
            <a:pPr marL="0" indent="0">
              <a:buNone/>
            </a:pPr>
            <a:r>
              <a:rPr lang="es-ES" dirty="0"/>
              <a:t>"el genoma humano está formado por unos 25 000 genes"</a:t>
            </a:r>
            <a:endParaRPr lang="en-US" dirty="0"/>
          </a:p>
        </p:txBody>
      </p:sp>
    </p:spTree>
    <p:extLst>
      <p:ext uri="{BB962C8B-B14F-4D97-AF65-F5344CB8AC3E}">
        <p14:creationId xmlns:p14="http://schemas.microsoft.com/office/powerpoint/2010/main" val="4054311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Cromosoma </a:t>
            </a:r>
            <a:endParaRPr lang="en-US" dirty="0"/>
          </a:p>
        </p:txBody>
      </p:sp>
      <p:sp>
        <p:nvSpPr>
          <p:cNvPr id="3" name="Marcador de contenido 2"/>
          <p:cNvSpPr>
            <a:spLocks noGrp="1"/>
          </p:cNvSpPr>
          <p:nvPr>
            <p:ph idx="1"/>
          </p:nvPr>
        </p:nvSpPr>
        <p:spPr/>
        <p:txBody>
          <a:bodyPr/>
          <a:lstStyle/>
          <a:p>
            <a:r>
              <a:rPr lang="es-ES" dirty="0"/>
              <a:t>Los cromosomas son estructuras que se encuentran en el centro (núcleo) de las células que transportan fragmentos largos de ADN. El ADN es el material que contiene los genes y es el pilar fundamental de muchos seres vivos . Los cromosomas también contienen proteínas que ayudan al ADN a existir en la forma apropiada.</a:t>
            </a:r>
            <a:endParaRPr lang="en-US" dirty="0"/>
          </a:p>
        </p:txBody>
      </p:sp>
      <p:pic>
        <p:nvPicPr>
          <p:cNvPr id="4" name="Imagen 3"/>
          <p:cNvPicPr>
            <a:picLocks noChangeAspect="1"/>
          </p:cNvPicPr>
          <p:nvPr/>
        </p:nvPicPr>
        <p:blipFill>
          <a:blip r:embed="rId2"/>
          <a:stretch>
            <a:fillRect/>
          </a:stretch>
        </p:blipFill>
        <p:spPr>
          <a:xfrm>
            <a:off x="9024074" y="4001294"/>
            <a:ext cx="2695485" cy="2021044"/>
          </a:xfrm>
          <a:prstGeom prst="rect">
            <a:avLst/>
          </a:prstGeom>
        </p:spPr>
      </p:pic>
      <p:pic>
        <p:nvPicPr>
          <p:cNvPr id="5" name="Imagen 4"/>
          <p:cNvPicPr>
            <a:picLocks noChangeAspect="1"/>
          </p:cNvPicPr>
          <p:nvPr/>
        </p:nvPicPr>
        <p:blipFill>
          <a:blip r:embed="rId3"/>
          <a:stretch>
            <a:fillRect/>
          </a:stretch>
        </p:blipFill>
        <p:spPr>
          <a:xfrm>
            <a:off x="1924050" y="3961796"/>
            <a:ext cx="6015990" cy="2060542"/>
          </a:xfrm>
          <a:prstGeom prst="rect">
            <a:avLst/>
          </a:prstGeom>
        </p:spPr>
      </p:pic>
    </p:spTree>
    <p:extLst>
      <p:ext uri="{BB962C8B-B14F-4D97-AF65-F5344CB8AC3E}">
        <p14:creationId xmlns:p14="http://schemas.microsoft.com/office/powerpoint/2010/main" val="1708546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Genotipo </a:t>
            </a:r>
            <a:endParaRPr lang="en-US" dirty="0"/>
          </a:p>
        </p:txBody>
      </p:sp>
      <p:sp>
        <p:nvSpPr>
          <p:cNvPr id="3" name="Marcador de contenido 2"/>
          <p:cNvSpPr>
            <a:spLocks noGrp="1"/>
          </p:cNvSpPr>
          <p:nvPr>
            <p:ph idx="1"/>
          </p:nvPr>
        </p:nvSpPr>
        <p:spPr/>
        <p:txBody>
          <a:bodyPr/>
          <a:lstStyle/>
          <a:p>
            <a:r>
              <a:rPr lang="es-ES" dirty="0"/>
              <a:t>Un genotipo es una clasificación del tipo de variante presente en una ubicación determinada (es decir, un locus) en el genoma.</a:t>
            </a:r>
          </a:p>
          <a:p>
            <a:endParaRPr lang="es-ES" dirty="0"/>
          </a:p>
          <a:p>
            <a:endParaRPr lang="en-US" dirty="0"/>
          </a:p>
        </p:txBody>
      </p:sp>
      <p:pic>
        <p:nvPicPr>
          <p:cNvPr id="4" name="Imagen 3"/>
          <p:cNvPicPr>
            <a:picLocks noChangeAspect="1"/>
          </p:cNvPicPr>
          <p:nvPr/>
        </p:nvPicPr>
        <p:blipFill>
          <a:blip r:embed="rId2"/>
          <a:stretch>
            <a:fillRect/>
          </a:stretch>
        </p:blipFill>
        <p:spPr>
          <a:xfrm>
            <a:off x="3004445" y="2988047"/>
            <a:ext cx="6721658" cy="2867807"/>
          </a:xfrm>
          <a:prstGeom prst="rect">
            <a:avLst/>
          </a:prstGeom>
        </p:spPr>
      </p:pic>
    </p:spTree>
    <p:extLst>
      <p:ext uri="{BB962C8B-B14F-4D97-AF65-F5344CB8AC3E}">
        <p14:creationId xmlns:p14="http://schemas.microsoft.com/office/powerpoint/2010/main" val="112453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err="1"/>
              <a:t>Función</a:t>
            </a:r>
            <a:r>
              <a:rPr lang="en-US" dirty="0"/>
              <a:t> de </a:t>
            </a:r>
            <a:r>
              <a:rPr lang="en-US" dirty="0" err="1"/>
              <a:t>aptitud</a:t>
            </a:r>
            <a:r>
              <a:rPr lang="en-US" dirty="0"/>
              <a:t> (fitness)</a:t>
            </a:r>
          </a:p>
        </p:txBody>
      </p:sp>
      <p:sp>
        <p:nvSpPr>
          <p:cNvPr id="3" name="Marcador de contenido 2"/>
          <p:cNvSpPr>
            <a:spLocks noGrp="1"/>
          </p:cNvSpPr>
          <p:nvPr>
            <p:ph idx="1"/>
          </p:nvPr>
        </p:nvSpPr>
        <p:spPr/>
        <p:txBody>
          <a:bodyPr/>
          <a:lstStyle/>
          <a:p>
            <a:r>
              <a:rPr lang="es-ES" dirty="0"/>
              <a:t>La función de aptitud es la que guía al Algoritmo Genético (AG) para encontrar las soluciones más prometedoras, al calificar la población generada por éste.</a:t>
            </a:r>
            <a:endParaRPr lang="en-US" dirty="0"/>
          </a:p>
        </p:txBody>
      </p:sp>
    </p:spTree>
    <p:extLst>
      <p:ext uri="{BB962C8B-B14F-4D97-AF65-F5344CB8AC3E}">
        <p14:creationId xmlns:p14="http://schemas.microsoft.com/office/powerpoint/2010/main" val="2523684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Equivalencias </a:t>
            </a:r>
            <a:endParaRPr lang="en-US" dirty="0"/>
          </a:p>
        </p:txBody>
      </p:sp>
      <p:pic>
        <p:nvPicPr>
          <p:cNvPr id="4" name="Marcador de contenido 3"/>
          <p:cNvPicPr>
            <a:picLocks noGrp="1" noChangeAspect="1"/>
          </p:cNvPicPr>
          <p:nvPr>
            <p:ph idx="1"/>
          </p:nvPr>
        </p:nvPicPr>
        <p:blipFill>
          <a:blip r:embed="rId2"/>
          <a:stretch>
            <a:fillRect/>
          </a:stretch>
        </p:blipFill>
        <p:spPr>
          <a:xfrm>
            <a:off x="2143398" y="1553528"/>
            <a:ext cx="7905203" cy="3795712"/>
          </a:xfrm>
          <a:prstGeom prst="rect">
            <a:avLst/>
          </a:prstGeom>
        </p:spPr>
      </p:pic>
    </p:spTree>
    <p:extLst>
      <p:ext uri="{BB962C8B-B14F-4D97-AF65-F5344CB8AC3E}">
        <p14:creationId xmlns:p14="http://schemas.microsoft.com/office/powerpoint/2010/main" val="1493015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Algoritmos Genéticos: Parámetros </a:t>
            </a:r>
            <a:endParaRPr lang="en-US" dirty="0"/>
          </a:p>
        </p:txBody>
      </p:sp>
      <p:sp>
        <p:nvSpPr>
          <p:cNvPr id="3" name="Subtítulo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1423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Tipos de Codificación </a:t>
            </a:r>
            <a:endParaRPr lang="en-US" dirty="0"/>
          </a:p>
        </p:txBody>
      </p:sp>
      <p:pic>
        <p:nvPicPr>
          <p:cNvPr id="4" name="Marcador de contenido 3"/>
          <p:cNvPicPr>
            <a:picLocks noGrp="1" noChangeAspect="1"/>
          </p:cNvPicPr>
          <p:nvPr>
            <p:ph idx="1"/>
          </p:nvPr>
        </p:nvPicPr>
        <p:blipFill>
          <a:blip r:embed="rId2"/>
          <a:stretch>
            <a:fillRect/>
          </a:stretch>
        </p:blipFill>
        <p:spPr>
          <a:xfrm>
            <a:off x="2011694" y="1690688"/>
            <a:ext cx="9052532" cy="4351338"/>
          </a:xfrm>
          <a:prstGeom prst="rect">
            <a:avLst/>
          </a:prstGeom>
        </p:spPr>
      </p:pic>
    </p:spTree>
    <p:extLst>
      <p:ext uri="{BB962C8B-B14F-4D97-AF65-F5344CB8AC3E}">
        <p14:creationId xmlns:p14="http://schemas.microsoft.com/office/powerpoint/2010/main" val="3584226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Tipos de Codificación </a:t>
            </a:r>
            <a:endParaRPr lang="en-US" dirty="0"/>
          </a:p>
        </p:txBody>
      </p:sp>
      <p:pic>
        <p:nvPicPr>
          <p:cNvPr id="5" name="Marcador de contenido 4"/>
          <p:cNvPicPr>
            <a:picLocks noGrp="1" noChangeAspect="1"/>
          </p:cNvPicPr>
          <p:nvPr>
            <p:ph idx="1"/>
          </p:nvPr>
        </p:nvPicPr>
        <p:blipFill>
          <a:blip r:embed="rId2"/>
          <a:stretch>
            <a:fillRect/>
          </a:stretch>
        </p:blipFill>
        <p:spPr>
          <a:xfrm>
            <a:off x="1209675" y="1690688"/>
            <a:ext cx="10144125" cy="3971925"/>
          </a:xfrm>
          <a:prstGeom prst="rect">
            <a:avLst/>
          </a:prstGeom>
        </p:spPr>
      </p:pic>
    </p:spTree>
    <p:extLst>
      <p:ext uri="{BB962C8B-B14F-4D97-AF65-F5344CB8AC3E}">
        <p14:creationId xmlns:p14="http://schemas.microsoft.com/office/powerpoint/2010/main" val="323580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Tipos de Codificación </a:t>
            </a:r>
            <a:endParaRPr lang="en-US" dirty="0"/>
          </a:p>
        </p:txBody>
      </p:sp>
      <p:pic>
        <p:nvPicPr>
          <p:cNvPr id="5" name="Marcador de contenido 4"/>
          <p:cNvPicPr>
            <a:picLocks noGrp="1" noChangeAspect="1"/>
          </p:cNvPicPr>
          <p:nvPr>
            <p:ph idx="1"/>
          </p:nvPr>
        </p:nvPicPr>
        <p:blipFill>
          <a:blip r:embed="rId2"/>
          <a:stretch>
            <a:fillRect/>
          </a:stretch>
        </p:blipFill>
        <p:spPr>
          <a:xfrm>
            <a:off x="2260018" y="1520825"/>
            <a:ext cx="8529902" cy="4351338"/>
          </a:xfrm>
          <a:prstGeom prst="rect">
            <a:avLst/>
          </a:prstGeom>
        </p:spPr>
      </p:pic>
    </p:spTree>
    <p:extLst>
      <p:ext uri="{BB962C8B-B14F-4D97-AF65-F5344CB8AC3E}">
        <p14:creationId xmlns:p14="http://schemas.microsoft.com/office/powerpoint/2010/main" val="3949763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Tamaño de la Población </a:t>
            </a:r>
            <a:endParaRPr lang="en-US" dirty="0"/>
          </a:p>
        </p:txBody>
      </p:sp>
      <p:pic>
        <p:nvPicPr>
          <p:cNvPr id="4" name="Marcador de contenido 3"/>
          <p:cNvPicPr>
            <a:picLocks noGrp="1" noChangeAspect="1"/>
          </p:cNvPicPr>
          <p:nvPr>
            <p:ph idx="1"/>
          </p:nvPr>
        </p:nvPicPr>
        <p:blipFill>
          <a:blip r:embed="rId2"/>
          <a:stretch>
            <a:fillRect/>
          </a:stretch>
        </p:blipFill>
        <p:spPr>
          <a:xfrm>
            <a:off x="1114425" y="2349659"/>
            <a:ext cx="10239375" cy="2571750"/>
          </a:xfrm>
          <a:prstGeom prst="rect">
            <a:avLst/>
          </a:prstGeom>
        </p:spPr>
      </p:pic>
    </p:spTree>
    <p:extLst>
      <p:ext uri="{BB962C8B-B14F-4D97-AF65-F5344CB8AC3E}">
        <p14:creationId xmlns:p14="http://schemas.microsoft.com/office/powerpoint/2010/main" val="2690674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Computación Evolutiva y Algoritmos Genéticos </a:t>
            </a:r>
            <a:endParaRPr lang="en-US" dirty="0"/>
          </a:p>
        </p:txBody>
      </p:sp>
      <p:sp>
        <p:nvSpPr>
          <p:cNvPr id="3" name="Subtítulo 2"/>
          <p:cNvSpPr>
            <a:spLocks noGrp="1"/>
          </p:cNvSpPr>
          <p:nvPr>
            <p:ph type="subTitle" idx="1"/>
          </p:nvPr>
        </p:nvSpPr>
        <p:spPr/>
        <p:txBody>
          <a:bodyPr/>
          <a:lstStyle/>
          <a:p>
            <a:r>
              <a:rPr lang="en-US" dirty="0" err="1"/>
              <a:t>Dualber</a:t>
            </a:r>
            <a:r>
              <a:rPr lang="en-US" dirty="0"/>
              <a:t> Andrés </a:t>
            </a:r>
            <a:r>
              <a:rPr lang="en-US" dirty="0" err="1"/>
              <a:t>Morelo</a:t>
            </a:r>
            <a:r>
              <a:rPr lang="en-US" dirty="0"/>
              <a:t> Olivares</a:t>
            </a:r>
          </a:p>
          <a:p>
            <a:r>
              <a:rPr lang="en-US" dirty="0"/>
              <a:t>Osmel David Zuñiga Contreras</a:t>
            </a:r>
          </a:p>
        </p:txBody>
      </p:sp>
    </p:spTree>
    <p:extLst>
      <p:ext uri="{BB962C8B-B14F-4D97-AF65-F5344CB8AC3E}">
        <p14:creationId xmlns:p14="http://schemas.microsoft.com/office/powerpoint/2010/main" val="4099660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a:stretch>
            <a:fillRect/>
          </a:stretch>
        </p:blipFill>
        <p:spPr>
          <a:xfrm>
            <a:off x="335279" y="1919662"/>
            <a:ext cx="11399521" cy="2530694"/>
          </a:xfrm>
          <a:prstGeom prst="rect">
            <a:avLst/>
          </a:prstGeom>
        </p:spPr>
      </p:pic>
    </p:spTree>
    <p:extLst>
      <p:ext uri="{BB962C8B-B14F-4D97-AF65-F5344CB8AC3E}">
        <p14:creationId xmlns:p14="http://schemas.microsoft.com/office/powerpoint/2010/main" val="2973687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Probabilidades </a:t>
            </a:r>
            <a:endParaRPr lang="en-US" dirty="0"/>
          </a:p>
        </p:txBody>
      </p:sp>
      <p:pic>
        <p:nvPicPr>
          <p:cNvPr id="4" name="Marcador de contenido 3"/>
          <p:cNvPicPr>
            <a:picLocks noGrp="1" noChangeAspect="1"/>
          </p:cNvPicPr>
          <p:nvPr>
            <p:ph idx="1"/>
          </p:nvPr>
        </p:nvPicPr>
        <p:blipFill>
          <a:blip r:embed="rId2"/>
          <a:stretch>
            <a:fillRect/>
          </a:stretch>
        </p:blipFill>
        <p:spPr>
          <a:xfrm>
            <a:off x="2196259" y="1505585"/>
            <a:ext cx="8134762" cy="4351338"/>
          </a:xfrm>
          <a:prstGeom prst="rect">
            <a:avLst/>
          </a:prstGeom>
        </p:spPr>
      </p:pic>
    </p:spTree>
    <p:extLst>
      <p:ext uri="{BB962C8B-B14F-4D97-AF65-F5344CB8AC3E}">
        <p14:creationId xmlns:p14="http://schemas.microsoft.com/office/powerpoint/2010/main" val="3517375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Algoritmo Genetico </a:t>
            </a:r>
            <a:br>
              <a:rPr lang="en-US" dirty="0"/>
            </a:br>
            <a:endParaRPr lang="en-US" dirty="0"/>
          </a:p>
        </p:txBody>
      </p:sp>
      <p:sp>
        <p:nvSpPr>
          <p:cNvPr id="3" name="Marcador de contenido 2"/>
          <p:cNvSpPr>
            <a:spLocks noGrp="1"/>
          </p:cNvSpPr>
          <p:nvPr>
            <p:ph idx="1"/>
          </p:nvPr>
        </p:nvSpPr>
        <p:spPr/>
        <p:txBody>
          <a:bodyPr>
            <a:normAutofit fontScale="77500" lnSpcReduction="20000"/>
          </a:bodyPr>
          <a:lstStyle/>
          <a:p>
            <a:r>
              <a:rPr lang="es-ES" dirty="0"/>
              <a:t>1. Comenzar con una población inicial, la cual puede ser generada de manera aleatoria.</a:t>
            </a:r>
          </a:p>
          <a:p>
            <a:r>
              <a:rPr lang="es-ES" dirty="0"/>
              <a:t>2. Calcular el fitness (aptitud) de cada individuo.</a:t>
            </a:r>
          </a:p>
          <a:p>
            <a:r>
              <a:rPr lang="es-ES" dirty="0"/>
              <a:t>3. Aplicar el operador de selección con base en el fitness de la población.</a:t>
            </a:r>
          </a:p>
          <a:p>
            <a:r>
              <a:rPr lang="es-ES" dirty="0"/>
              <a:t>4. Aplicar los operadores genéticos de reproducción, cruce y mutación a la población actual para generar a la población de la siguiente generación.</a:t>
            </a:r>
          </a:p>
          <a:p>
            <a:r>
              <a:rPr lang="es-ES" dirty="0"/>
              <a:t>5. Ir al paso 2 hasta que la condición de parada se satisfaga.</a:t>
            </a:r>
          </a:p>
          <a:p>
            <a:r>
              <a:rPr lang="es-ES" dirty="0"/>
              <a:t>6. Cuando se cumple la condición de parada, se devuelve al mejor individuo encontrado</a:t>
            </a:r>
            <a:endParaRPr lang="en-US" dirty="0"/>
          </a:p>
        </p:txBody>
      </p:sp>
      <p:sp>
        <p:nvSpPr>
          <p:cNvPr id="4" name="Marcador de texto 3"/>
          <p:cNvSpPr>
            <a:spLocks noGrp="1"/>
          </p:cNvSpPr>
          <p:nvPr>
            <p:ph type="body" sz="half" idx="2"/>
          </p:nvPr>
        </p:nvSpPr>
        <p:spPr/>
        <p:txBody>
          <a:bodyPr>
            <a:normAutofit/>
          </a:bodyPr>
          <a:lstStyle/>
          <a:p>
            <a:r>
              <a:rPr lang="es-ES" sz="2400" dirty="0"/>
              <a:t>Desarrollado por John H. </a:t>
            </a:r>
            <a:r>
              <a:rPr lang="es-ES" sz="2400" dirty="0" err="1"/>
              <a:t>Holland</a:t>
            </a:r>
            <a:r>
              <a:rPr lang="es-ES" sz="2400" dirty="0"/>
              <a:t>, el algoritmo genético opera entonces a nivel de genotipo de las soluciones mediante la siguiente secuencia:</a:t>
            </a:r>
            <a:endParaRPr lang="en-US" sz="2400" dirty="0"/>
          </a:p>
        </p:txBody>
      </p:sp>
    </p:spTree>
    <p:extLst>
      <p:ext uri="{BB962C8B-B14F-4D97-AF65-F5344CB8AC3E}">
        <p14:creationId xmlns:p14="http://schemas.microsoft.com/office/powerpoint/2010/main" val="24391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Operadores Genéticos </a:t>
            </a:r>
            <a:endParaRPr lang="en-US" dirty="0"/>
          </a:p>
        </p:txBody>
      </p:sp>
      <p:sp>
        <p:nvSpPr>
          <p:cNvPr id="3" name="Subtítulo 2"/>
          <p:cNvSpPr>
            <a:spLocks noGrp="1"/>
          </p:cNvSpPr>
          <p:nvPr>
            <p:ph type="subTitle" idx="1"/>
          </p:nvPr>
        </p:nvSpPr>
        <p:spPr/>
        <p:txBody>
          <a:bodyPr/>
          <a:lstStyle/>
          <a:p>
            <a:r>
              <a:rPr lang="es-ES" dirty="0"/>
              <a:t>En su forma más simple, un algoritmo genético consta de los siguientes operadores genéticos: selección, reproducción, cruce (crossover) y mutación.</a:t>
            </a:r>
            <a:endParaRPr lang="en-US" dirty="0"/>
          </a:p>
        </p:txBody>
      </p:sp>
    </p:spTree>
    <p:extLst>
      <p:ext uri="{BB962C8B-B14F-4D97-AF65-F5344CB8AC3E}">
        <p14:creationId xmlns:p14="http://schemas.microsoft.com/office/powerpoint/2010/main" val="1180059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Criterios de Terminación</a:t>
            </a:r>
            <a:endParaRPr lang="en-US" dirty="0"/>
          </a:p>
        </p:txBody>
      </p:sp>
      <p:pic>
        <p:nvPicPr>
          <p:cNvPr id="4" name="Marcador de contenido 3"/>
          <p:cNvPicPr>
            <a:picLocks noGrp="1" noChangeAspect="1"/>
          </p:cNvPicPr>
          <p:nvPr>
            <p:ph idx="1"/>
          </p:nvPr>
        </p:nvPicPr>
        <p:blipFill>
          <a:blip r:embed="rId2"/>
          <a:stretch>
            <a:fillRect/>
          </a:stretch>
        </p:blipFill>
        <p:spPr>
          <a:xfrm>
            <a:off x="1776412" y="1690688"/>
            <a:ext cx="8639175" cy="3171825"/>
          </a:xfrm>
          <a:prstGeom prst="rect">
            <a:avLst/>
          </a:prstGeom>
        </p:spPr>
      </p:pic>
    </p:spTree>
    <p:extLst>
      <p:ext uri="{BB962C8B-B14F-4D97-AF65-F5344CB8AC3E}">
        <p14:creationId xmlns:p14="http://schemas.microsoft.com/office/powerpoint/2010/main" val="897636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Población Inicial </a:t>
            </a:r>
            <a:endParaRPr lang="en-US" dirty="0"/>
          </a:p>
        </p:txBody>
      </p:sp>
      <p:sp>
        <p:nvSpPr>
          <p:cNvPr id="3" name="Marcador de contenido 2"/>
          <p:cNvSpPr>
            <a:spLocks noGrp="1"/>
          </p:cNvSpPr>
          <p:nvPr>
            <p:ph idx="1"/>
          </p:nvPr>
        </p:nvSpPr>
        <p:spPr/>
        <p:txBody>
          <a:bodyPr/>
          <a:lstStyle/>
          <a:p>
            <a:r>
              <a:rPr lang="es-ES" dirty="0"/>
              <a:t>El proceso comienza con un conjunto de individuos que se llama Población. Cada individuo es una solución al problema que desea resolver. Un individuo se caracteriza por un conjunto de parámetros (variables) conocidos como Genes. Los genes se unen en una cuerda para formar un cromosoma (solución).</a:t>
            </a:r>
            <a:endParaRPr lang="en-US" dirty="0"/>
          </a:p>
        </p:txBody>
      </p:sp>
      <p:pic>
        <p:nvPicPr>
          <p:cNvPr id="6" name="Imagen 5"/>
          <p:cNvPicPr>
            <a:picLocks noChangeAspect="1"/>
          </p:cNvPicPr>
          <p:nvPr/>
        </p:nvPicPr>
        <p:blipFill>
          <a:blip r:embed="rId2"/>
          <a:stretch>
            <a:fillRect/>
          </a:stretch>
        </p:blipFill>
        <p:spPr>
          <a:xfrm>
            <a:off x="7128510" y="3474720"/>
            <a:ext cx="3752850" cy="2501900"/>
          </a:xfrm>
          <a:prstGeom prst="rect">
            <a:avLst/>
          </a:prstGeom>
        </p:spPr>
      </p:pic>
    </p:spTree>
    <p:extLst>
      <p:ext uri="{BB962C8B-B14F-4D97-AF65-F5344CB8AC3E}">
        <p14:creationId xmlns:p14="http://schemas.microsoft.com/office/powerpoint/2010/main" val="851587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Selección </a:t>
            </a:r>
            <a:endParaRPr lang="en-US" dirty="0"/>
          </a:p>
        </p:txBody>
      </p:sp>
      <p:sp>
        <p:nvSpPr>
          <p:cNvPr id="3" name="Marcador de contenido 2"/>
          <p:cNvSpPr>
            <a:spLocks noGrp="1"/>
          </p:cNvSpPr>
          <p:nvPr>
            <p:ph idx="1"/>
          </p:nvPr>
        </p:nvSpPr>
        <p:spPr/>
        <p:txBody>
          <a:bodyPr/>
          <a:lstStyle/>
          <a:p>
            <a:r>
              <a:rPr lang="es-ES" dirty="0"/>
              <a:t>La idea de la fase de selección es seleccionar a las personas más aptas y dejarles pasar sus genes a la próxima generación. Se seleccionan dos pares de individuos en función de sus puntajes de aptitud.</a:t>
            </a:r>
          </a:p>
          <a:p>
            <a:r>
              <a:rPr lang="es-ES" dirty="0"/>
              <a:t>Los individuos con una buena aptitud tienen más posibilidades de ser seleccionadas para la reproducción.</a:t>
            </a:r>
            <a:endParaRPr lang="en-US" dirty="0"/>
          </a:p>
        </p:txBody>
      </p:sp>
    </p:spTree>
    <p:extLst>
      <p:ext uri="{BB962C8B-B14F-4D97-AF65-F5344CB8AC3E}">
        <p14:creationId xmlns:p14="http://schemas.microsoft.com/office/powerpoint/2010/main" val="3814262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Selección </a:t>
            </a:r>
            <a:endParaRPr lang="en-US" dirty="0"/>
          </a:p>
        </p:txBody>
      </p:sp>
      <p:pic>
        <p:nvPicPr>
          <p:cNvPr id="5" name="Marcador de contenido 4"/>
          <p:cNvPicPr>
            <a:picLocks noGrp="1" noChangeAspect="1"/>
          </p:cNvPicPr>
          <p:nvPr>
            <p:ph idx="1"/>
          </p:nvPr>
        </p:nvPicPr>
        <p:blipFill>
          <a:blip r:embed="rId2"/>
          <a:stretch>
            <a:fillRect/>
          </a:stretch>
        </p:blipFill>
        <p:spPr>
          <a:xfrm>
            <a:off x="5540375" y="1380172"/>
            <a:ext cx="5457825" cy="3600450"/>
          </a:xfrm>
          <a:prstGeom prst="rect">
            <a:avLst/>
          </a:prstGeom>
        </p:spPr>
      </p:pic>
      <p:sp>
        <p:nvSpPr>
          <p:cNvPr id="4" name="Marcador de texto 3"/>
          <p:cNvSpPr>
            <a:spLocks noGrp="1"/>
          </p:cNvSpPr>
          <p:nvPr>
            <p:ph type="body" sz="half" idx="2"/>
          </p:nvPr>
        </p:nvSpPr>
        <p:spPr/>
        <p:txBody>
          <a:bodyPr>
            <a:normAutofit/>
          </a:bodyPr>
          <a:lstStyle/>
          <a:p>
            <a:r>
              <a:rPr lang="es-ES" sz="2400" dirty="0"/>
              <a:t>Las técnicas computacionales para seleccionar los mejores cromosomas son las siguientes</a:t>
            </a:r>
            <a:endParaRPr lang="en-US" sz="2400" dirty="0"/>
          </a:p>
        </p:txBody>
      </p:sp>
    </p:spTree>
    <p:extLst>
      <p:ext uri="{BB962C8B-B14F-4D97-AF65-F5344CB8AC3E}">
        <p14:creationId xmlns:p14="http://schemas.microsoft.com/office/powerpoint/2010/main" val="16452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776624" y="555466"/>
            <a:ext cx="9948030" cy="5220494"/>
          </a:xfrm>
          <a:prstGeom prst="rect">
            <a:avLst/>
          </a:prstGeom>
        </p:spPr>
      </p:pic>
    </p:spTree>
    <p:extLst>
      <p:ext uri="{BB962C8B-B14F-4D97-AF65-F5344CB8AC3E}">
        <p14:creationId xmlns:p14="http://schemas.microsoft.com/office/powerpoint/2010/main" val="1983474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a:stretch>
            <a:fillRect/>
          </a:stretch>
        </p:blipFill>
        <p:spPr>
          <a:xfrm>
            <a:off x="1267235" y="296385"/>
            <a:ext cx="8913085" cy="5662919"/>
          </a:xfrm>
          <a:prstGeom prst="rect">
            <a:avLst/>
          </a:prstGeom>
        </p:spPr>
      </p:pic>
    </p:spTree>
    <p:extLst>
      <p:ext uri="{BB962C8B-B14F-4D97-AF65-F5344CB8AC3E}">
        <p14:creationId xmlns:p14="http://schemas.microsoft.com/office/powerpoint/2010/main" val="280874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Computación Evolutiva </a:t>
            </a:r>
            <a:endParaRPr lang="en-US" dirty="0"/>
          </a:p>
        </p:txBody>
      </p:sp>
      <p:sp>
        <p:nvSpPr>
          <p:cNvPr id="3" name="Marcador de contenido 2"/>
          <p:cNvSpPr>
            <a:spLocks noGrp="1"/>
          </p:cNvSpPr>
          <p:nvPr>
            <p:ph idx="1"/>
          </p:nvPr>
        </p:nvSpPr>
        <p:spPr/>
        <p:txBody>
          <a:bodyPr/>
          <a:lstStyle/>
          <a:p>
            <a:r>
              <a:rPr lang="es-ES" dirty="0"/>
              <a:t>La Computación Evolutiva y los Algoritmos Genéticos son dos áreas fundamentales en el campo de la inteligencia artificial y la optimización. La Computación Evolutiva se basa en principios inspirados en la teoría de la evolución de Darwin.</a:t>
            </a:r>
          </a:p>
          <a:p>
            <a:r>
              <a:rPr lang="es-ES" dirty="0"/>
              <a:t> Los Algoritmos Genéticos son una técnica específica dentro de esta disciplina de la computación evolutiva </a:t>
            </a:r>
            <a:endParaRPr lang="en-US" dirty="0"/>
          </a:p>
          <a:p>
            <a:endParaRPr lang="es-ES" dirty="0"/>
          </a:p>
        </p:txBody>
      </p:sp>
      <p:pic>
        <p:nvPicPr>
          <p:cNvPr id="4" name="Imagen 3"/>
          <p:cNvPicPr>
            <a:picLocks noChangeAspect="1"/>
          </p:cNvPicPr>
          <p:nvPr/>
        </p:nvPicPr>
        <p:blipFill>
          <a:blip r:embed="rId2"/>
          <a:stretch>
            <a:fillRect/>
          </a:stretch>
        </p:blipFill>
        <p:spPr>
          <a:xfrm>
            <a:off x="8288689" y="3971636"/>
            <a:ext cx="3395310" cy="2069017"/>
          </a:xfrm>
          <a:prstGeom prst="rect">
            <a:avLst/>
          </a:prstGeom>
        </p:spPr>
      </p:pic>
    </p:spTree>
    <p:extLst>
      <p:ext uri="{BB962C8B-B14F-4D97-AF65-F5344CB8AC3E}">
        <p14:creationId xmlns:p14="http://schemas.microsoft.com/office/powerpoint/2010/main" val="105856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665253" y="545464"/>
            <a:ext cx="10282542" cy="5108576"/>
          </a:xfrm>
          <a:prstGeom prst="rect">
            <a:avLst/>
          </a:prstGeom>
        </p:spPr>
      </p:pic>
    </p:spTree>
    <p:extLst>
      <p:ext uri="{BB962C8B-B14F-4D97-AF65-F5344CB8AC3E}">
        <p14:creationId xmlns:p14="http://schemas.microsoft.com/office/powerpoint/2010/main" val="3420903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5" name="Marcador de contenido 4"/>
          <p:cNvPicPr>
            <a:picLocks noGrp="1" noChangeAspect="1"/>
          </p:cNvPicPr>
          <p:nvPr>
            <p:ph idx="1"/>
          </p:nvPr>
        </p:nvPicPr>
        <p:blipFill>
          <a:blip r:embed="rId2"/>
          <a:stretch>
            <a:fillRect/>
          </a:stretch>
        </p:blipFill>
        <p:spPr>
          <a:xfrm>
            <a:off x="944880" y="365125"/>
            <a:ext cx="10515600" cy="5552172"/>
          </a:xfrm>
          <a:prstGeom prst="rect">
            <a:avLst/>
          </a:prstGeom>
        </p:spPr>
      </p:pic>
    </p:spTree>
    <p:extLst>
      <p:ext uri="{BB962C8B-B14F-4D97-AF65-F5344CB8AC3E}">
        <p14:creationId xmlns:p14="http://schemas.microsoft.com/office/powerpoint/2010/main" val="2204197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4" name="Marcador de contenido 3"/>
          <p:cNvPicPr>
            <a:picLocks noGrp="1" noChangeAspect="1"/>
          </p:cNvPicPr>
          <p:nvPr>
            <p:ph idx="1"/>
          </p:nvPr>
        </p:nvPicPr>
        <p:blipFill>
          <a:blip r:embed="rId2"/>
          <a:stretch>
            <a:fillRect/>
          </a:stretch>
        </p:blipFill>
        <p:spPr>
          <a:xfrm>
            <a:off x="310477" y="593725"/>
            <a:ext cx="11571046" cy="5060315"/>
          </a:xfrm>
          <a:prstGeom prst="rect">
            <a:avLst/>
          </a:prstGeom>
        </p:spPr>
      </p:pic>
    </p:spTree>
    <p:extLst>
      <p:ext uri="{BB962C8B-B14F-4D97-AF65-F5344CB8AC3E}">
        <p14:creationId xmlns:p14="http://schemas.microsoft.com/office/powerpoint/2010/main" val="450244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Cruzamiento</a:t>
            </a:r>
          </a:p>
        </p:txBody>
      </p:sp>
      <p:sp>
        <p:nvSpPr>
          <p:cNvPr id="3" name="Marcador de contenido 2"/>
          <p:cNvSpPr>
            <a:spLocks noGrp="1"/>
          </p:cNvSpPr>
          <p:nvPr>
            <p:ph idx="1"/>
          </p:nvPr>
        </p:nvSpPr>
        <p:spPr/>
        <p:txBody>
          <a:bodyPr/>
          <a:lstStyle/>
          <a:p>
            <a:r>
              <a:rPr lang="es-ES" dirty="0"/>
              <a:t>El cruzamiento es la fase más importante en un algoritmo genético. Para cada par de padres que se aparearán, se elige al azar un punto de cruce dentro de los genes.</a:t>
            </a:r>
          </a:p>
          <a:p>
            <a:r>
              <a:rPr lang="es-ES" dirty="0"/>
              <a:t>Los descendientes se crean intercambiando los genes de los padres entre ellos hasta que se alcanza el punto de cruce.</a:t>
            </a:r>
            <a:endParaRPr lang="en-US" dirty="0"/>
          </a:p>
        </p:txBody>
      </p:sp>
    </p:spTree>
    <p:extLst>
      <p:ext uri="{BB962C8B-B14F-4D97-AF65-F5344CB8AC3E}">
        <p14:creationId xmlns:p14="http://schemas.microsoft.com/office/powerpoint/2010/main" val="2059543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Cruzamiento  </a:t>
            </a:r>
            <a:endParaRPr lang="en-US" dirty="0"/>
          </a:p>
        </p:txBody>
      </p:sp>
      <p:sp>
        <p:nvSpPr>
          <p:cNvPr id="4" name="Marcador de texto 3"/>
          <p:cNvSpPr>
            <a:spLocks noGrp="1"/>
          </p:cNvSpPr>
          <p:nvPr>
            <p:ph type="body" sz="half" idx="2"/>
          </p:nvPr>
        </p:nvSpPr>
        <p:spPr/>
        <p:txBody>
          <a:bodyPr>
            <a:normAutofit/>
          </a:bodyPr>
          <a:lstStyle/>
          <a:p>
            <a:r>
              <a:rPr lang="es-ES" sz="2400" dirty="0"/>
              <a:t>Las técnicas computacionales para el cruzamiento  son las siguientes</a:t>
            </a:r>
            <a:endParaRPr lang="en-US" sz="2400" dirty="0"/>
          </a:p>
        </p:txBody>
      </p:sp>
      <p:sp>
        <p:nvSpPr>
          <p:cNvPr id="3" name="Marcador de contenido 2"/>
          <p:cNvSpPr>
            <a:spLocks noGrp="1"/>
          </p:cNvSpPr>
          <p:nvPr>
            <p:ph idx="1"/>
          </p:nvPr>
        </p:nvSpPr>
        <p:spPr/>
        <p:txBody>
          <a:bodyPr/>
          <a:lstStyle/>
          <a:p>
            <a:r>
              <a:rPr lang="es-ES" dirty="0"/>
              <a:t>Cruzamiento en un punto </a:t>
            </a:r>
          </a:p>
          <a:p>
            <a:r>
              <a:rPr lang="es-ES" dirty="0"/>
              <a:t>Cruzamiento de </a:t>
            </a:r>
            <a:r>
              <a:rPr lang="es-ES"/>
              <a:t>N-puntos </a:t>
            </a:r>
            <a:endParaRPr lang="es-ES" dirty="0"/>
          </a:p>
          <a:p>
            <a:r>
              <a:rPr lang="es-ES" dirty="0"/>
              <a:t>Cruzamiento Uniforme </a:t>
            </a:r>
          </a:p>
          <a:p>
            <a:r>
              <a:rPr lang="es-ES" dirty="0"/>
              <a:t>Cruzamiento aleatorio </a:t>
            </a:r>
            <a:endParaRPr lang="en-US" dirty="0"/>
          </a:p>
        </p:txBody>
      </p:sp>
    </p:spTree>
    <p:extLst>
      <p:ext uri="{BB962C8B-B14F-4D97-AF65-F5344CB8AC3E}">
        <p14:creationId xmlns:p14="http://schemas.microsoft.com/office/powerpoint/2010/main" val="135157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Cruzamiento de un punto</a:t>
            </a:r>
            <a:br>
              <a:rPr lang="es-ES" dirty="0"/>
            </a:br>
            <a:endParaRPr lang="en-US" dirty="0"/>
          </a:p>
        </p:txBody>
      </p:sp>
      <p:sp>
        <p:nvSpPr>
          <p:cNvPr id="3" name="Marcador de contenido 2"/>
          <p:cNvSpPr>
            <a:spLocks noGrp="1"/>
          </p:cNvSpPr>
          <p:nvPr>
            <p:ph idx="1"/>
          </p:nvPr>
        </p:nvSpPr>
        <p:spPr/>
        <p:txBody>
          <a:bodyPr/>
          <a:lstStyle/>
          <a:p>
            <a:r>
              <a:rPr lang="es-ES" dirty="0"/>
              <a:t>Depende del orden en el que aparecen los genes, Es más probable que sigan juntos genes que estén cerca. Nunca mantiene juntos los genes de extremos opuestos.</a:t>
            </a:r>
            <a:endParaRPr lang="en-US" dirty="0"/>
          </a:p>
        </p:txBody>
      </p:sp>
      <p:pic>
        <p:nvPicPr>
          <p:cNvPr id="5" name="Imagen 4"/>
          <p:cNvPicPr>
            <a:picLocks noChangeAspect="1"/>
          </p:cNvPicPr>
          <p:nvPr/>
        </p:nvPicPr>
        <p:blipFill>
          <a:blip r:embed="rId2"/>
          <a:stretch>
            <a:fillRect/>
          </a:stretch>
        </p:blipFill>
        <p:spPr>
          <a:xfrm>
            <a:off x="3029903" y="2996723"/>
            <a:ext cx="6327457" cy="2883398"/>
          </a:xfrm>
          <a:prstGeom prst="rect">
            <a:avLst/>
          </a:prstGeom>
        </p:spPr>
      </p:pic>
    </p:spTree>
    <p:extLst>
      <p:ext uri="{BB962C8B-B14F-4D97-AF65-F5344CB8AC3E}">
        <p14:creationId xmlns:p14="http://schemas.microsoft.com/office/powerpoint/2010/main" val="3102755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Cruzamiento de N-puntos </a:t>
            </a:r>
            <a:br>
              <a:rPr lang="es-ES" dirty="0"/>
            </a:br>
            <a:endParaRPr lang="en-US" dirty="0"/>
          </a:p>
        </p:txBody>
      </p:sp>
      <p:sp>
        <p:nvSpPr>
          <p:cNvPr id="3" name="Marcador de contenido 2"/>
          <p:cNvSpPr>
            <a:spLocks noGrp="1"/>
          </p:cNvSpPr>
          <p:nvPr>
            <p:ph idx="1"/>
          </p:nvPr>
        </p:nvSpPr>
        <p:spPr/>
        <p:txBody>
          <a:bodyPr/>
          <a:lstStyle/>
          <a:p>
            <a:r>
              <a:rPr lang="es-ES" dirty="0"/>
              <a:t>En lugar de un único punto, se eligen al azar N puntos de ruptura. Casa segunda sección se intercambia. Entre las clases la de dos-puntos es particularmente importante </a:t>
            </a:r>
            <a:endParaRPr lang="en-US" dirty="0"/>
          </a:p>
        </p:txBody>
      </p:sp>
      <p:pic>
        <p:nvPicPr>
          <p:cNvPr id="4" name="Imagen 3"/>
          <p:cNvPicPr>
            <a:picLocks noChangeAspect="1"/>
          </p:cNvPicPr>
          <p:nvPr/>
        </p:nvPicPr>
        <p:blipFill>
          <a:blip r:embed="rId2"/>
          <a:stretch>
            <a:fillRect/>
          </a:stretch>
        </p:blipFill>
        <p:spPr>
          <a:xfrm>
            <a:off x="3006090" y="2980967"/>
            <a:ext cx="6518910" cy="2924666"/>
          </a:xfrm>
          <a:prstGeom prst="rect">
            <a:avLst/>
          </a:prstGeom>
        </p:spPr>
      </p:pic>
    </p:spTree>
    <p:extLst>
      <p:ext uri="{BB962C8B-B14F-4D97-AF65-F5344CB8AC3E}">
        <p14:creationId xmlns:p14="http://schemas.microsoft.com/office/powerpoint/2010/main" val="4070534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Cruzamiento Uniforme</a:t>
            </a:r>
            <a:endParaRPr lang="en-US" dirty="0"/>
          </a:p>
        </p:txBody>
      </p:sp>
      <p:sp>
        <p:nvSpPr>
          <p:cNvPr id="3" name="Marcador de contenido 2"/>
          <p:cNvSpPr>
            <a:spLocks noGrp="1"/>
          </p:cNvSpPr>
          <p:nvPr>
            <p:ph idx="1"/>
          </p:nvPr>
        </p:nvSpPr>
        <p:spPr/>
        <p:txBody>
          <a:bodyPr/>
          <a:lstStyle/>
          <a:p>
            <a:r>
              <a:rPr lang="es-ES" dirty="0"/>
              <a:t>Para cada posición se decide al azar si se intercambian las posiciones </a:t>
            </a:r>
          </a:p>
          <a:p>
            <a:endParaRPr lang="en-US" dirty="0"/>
          </a:p>
        </p:txBody>
      </p:sp>
      <p:pic>
        <p:nvPicPr>
          <p:cNvPr id="5" name="Imagen 4"/>
          <p:cNvPicPr>
            <a:picLocks noChangeAspect="1"/>
          </p:cNvPicPr>
          <p:nvPr/>
        </p:nvPicPr>
        <p:blipFill>
          <a:blip r:embed="rId2"/>
          <a:stretch>
            <a:fillRect/>
          </a:stretch>
        </p:blipFill>
        <p:spPr>
          <a:xfrm>
            <a:off x="2930842" y="2586831"/>
            <a:ext cx="6696075" cy="2828925"/>
          </a:xfrm>
          <a:prstGeom prst="rect">
            <a:avLst/>
          </a:prstGeom>
        </p:spPr>
      </p:pic>
    </p:spTree>
    <p:extLst>
      <p:ext uri="{BB962C8B-B14F-4D97-AF65-F5344CB8AC3E}">
        <p14:creationId xmlns:p14="http://schemas.microsoft.com/office/powerpoint/2010/main" val="168951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Cruzamiento aleatorio </a:t>
            </a:r>
            <a:br>
              <a:rPr lang="en-US" dirty="0"/>
            </a:br>
            <a:endParaRPr lang="en-US" dirty="0"/>
          </a:p>
        </p:txBody>
      </p:sp>
      <p:sp>
        <p:nvSpPr>
          <p:cNvPr id="3" name="Marcador de contenido 2"/>
          <p:cNvSpPr>
            <a:spLocks noGrp="1"/>
          </p:cNvSpPr>
          <p:nvPr>
            <p:ph idx="1"/>
          </p:nvPr>
        </p:nvSpPr>
        <p:spPr/>
        <p:txBody>
          <a:bodyPr/>
          <a:lstStyle/>
          <a:p>
            <a:r>
              <a:rPr lang="es-ES" dirty="0"/>
              <a:t>Primero se escoge una permutación aleatoria que se aplicara a los progenitores, después el cruzamiento de N-puntos se aplica a los progenitores aleatorios y, finalmente, los descendientes aleatorios se transforman de nuevo con permutación inversa </a:t>
            </a:r>
            <a:endParaRPr lang="en-US" dirty="0"/>
          </a:p>
        </p:txBody>
      </p:sp>
      <p:pic>
        <p:nvPicPr>
          <p:cNvPr id="4" name="Imagen 3"/>
          <p:cNvPicPr>
            <a:picLocks noChangeAspect="1"/>
          </p:cNvPicPr>
          <p:nvPr/>
        </p:nvPicPr>
        <p:blipFill>
          <a:blip r:embed="rId2"/>
          <a:stretch>
            <a:fillRect/>
          </a:stretch>
        </p:blipFill>
        <p:spPr>
          <a:xfrm>
            <a:off x="5618797" y="3447097"/>
            <a:ext cx="5495925" cy="2371725"/>
          </a:xfrm>
          <a:prstGeom prst="rect">
            <a:avLst/>
          </a:prstGeom>
        </p:spPr>
      </p:pic>
    </p:spTree>
    <p:extLst>
      <p:ext uri="{BB962C8B-B14F-4D97-AF65-F5344CB8AC3E}">
        <p14:creationId xmlns:p14="http://schemas.microsoft.com/office/powerpoint/2010/main" val="2112572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latin typeface="+mn-lt"/>
              </a:rPr>
              <a:t>Mutación </a:t>
            </a:r>
            <a:endParaRPr lang="en-US" dirty="0">
              <a:latin typeface="+mn-lt"/>
            </a:endParaRPr>
          </a:p>
        </p:txBody>
      </p:sp>
      <p:sp>
        <p:nvSpPr>
          <p:cNvPr id="5" name="Marcador de contenido 4"/>
          <p:cNvSpPr>
            <a:spLocks noGrp="1"/>
          </p:cNvSpPr>
          <p:nvPr>
            <p:ph idx="1"/>
          </p:nvPr>
        </p:nvSpPr>
        <p:spPr/>
        <p:txBody>
          <a:bodyPr/>
          <a:lstStyle/>
          <a:p>
            <a:r>
              <a:rPr lang="es-ES" dirty="0"/>
              <a:t>En ciertos descendientes nuevos, algunos de sus genes pueden ser sometidos a una mutación con una baja probabilidad aleatoria. Esto implica que algunos de los bits en la cadena de bits se pueden voltear.</a:t>
            </a:r>
          </a:p>
          <a:p>
            <a:r>
              <a:rPr lang="es-ES" dirty="0"/>
              <a:t>La mutación ocurre para mantener la diversidad dentro de la población y prevenir la convergencia prematura.</a:t>
            </a:r>
            <a:endParaRPr lang="en-US" dirty="0"/>
          </a:p>
        </p:txBody>
      </p:sp>
    </p:spTree>
    <p:extLst>
      <p:ext uri="{BB962C8B-B14F-4D97-AF65-F5344CB8AC3E}">
        <p14:creationId xmlns:p14="http://schemas.microsoft.com/office/powerpoint/2010/main" val="2697004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Algoritmos Genéticos </a:t>
            </a:r>
            <a:endParaRPr lang="en-US" dirty="0"/>
          </a:p>
        </p:txBody>
      </p:sp>
      <p:sp>
        <p:nvSpPr>
          <p:cNvPr id="3" name="Marcador de contenido 2"/>
          <p:cNvSpPr>
            <a:spLocks noGrp="1"/>
          </p:cNvSpPr>
          <p:nvPr>
            <p:ph idx="1"/>
          </p:nvPr>
        </p:nvSpPr>
        <p:spPr/>
        <p:txBody>
          <a:bodyPr/>
          <a:lstStyle/>
          <a:p>
            <a:r>
              <a:rPr lang="es-ES" dirty="0"/>
              <a:t>Un algoritmo genético es una técnica de búsqueda interactiva inspirada en los principios de selección natural, no busca modelar la evolución biológica sino derivar estrategias de optimización.</a:t>
            </a:r>
            <a:endParaRPr lang="en-US" dirty="0"/>
          </a:p>
        </p:txBody>
      </p:sp>
      <p:pic>
        <p:nvPicPr>
          <p:cNvPr id="4" name="Imagen 3"/>
          <p:cNvPicPr>
            <a:picLocks noChangeAspect="1"/>
          </p:cNvPicPr>
          <p:nvPr/>
        </p:nvPicPr>
        <p:blipFill>
          <a:blip r:embed="rId2"/>
          <a:stretch>
            <a:fillRect/>
          </a:stretch>
        </p:blipFill>
        <p:spPr>
          <a:xfrm>
            <a:off x="4042446" y="3020291"/>
            <a:ext cx="4076318" cy="3057239"/>
          </a:xfrm>
          <a:prstGeom prst="rect">
            <a:avLst/>
          </a:prstGeom>
        </p:spPr>
      </p:pic>
    </p:spTree>
    <p:extLst>
      <p:ext uri="{BB962C8B-B14F-4D97-AF65-F5344CB8AC3E}">
        <p14:creationId xmlns:p14="http://schemas.microsoft.com/office/powerpoint/2010/main" val="4019605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3912762" y="569907"/>
            <a:ext cx="5170278" cy="5300348"/>
          </a:xfrm>
          <a:prstGeom prst="rect">
            <a:avLst/>
          </a:prstGeom>
        </p:spPr>
      </p:pic>
    </p:spTree>
    <p:extLst>
      <p:ext uri="{BB962C8B-B14F-4D97-AF65-F5344CB8AC3E}">
        <p14:creationId xmlns:p14="http://schemas.microsoft.com/office/powerpoint/2010/main" val="2080536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err="1"/>
              <a:t>Terminación</a:t>
            </a:r>
            <a:endParaRPr lang="en-US" dirty="0"/>
          </a:p>
        </p:txBody>
      </p:sp>
      <p:sp>
        <p:nvSpPr>
          <p:cNvPr id="3" name="Marcador de contenido 2"/>
          <p:cNvSpPr>
            <a:spLocks noGrp="1"/>
          </p:cNvSpPr>
          <p:nvPr>
            <p:ph idx="1"/>
          </p:nvPr>
        </p:nvSpPr>
        <p:spPr/>
        <p:txBody>
          <a:bodyPr/>
          <a:lstStyle/>
          <a:p>
            <a:r>
              <a:rPr lang="es-ES" dirty="0"/>
              <a:t>El algoritmo finaliza si la población ha convergido (no produce descendencia que sea significativamente diferente de la generación anterior). Luego se dice que el algoritmo genético ha proporcionado una serie de soluciones a nuestro problema.</a:t>
            </a:r>
            <a:endParaRPr lang="en-US" dirty="0"/>
          </a:p>
        </p:txBody>
      </p:sp>
      <p:pic>
        <p:nvPicPr>
          <p:cNvPr id="6" name="Imagen 5"/>
          <p:cNvPicPr>
            <a:picLocks noChangeAspect="1"/>
          </p:cNvPicPr>
          <p:nvPr/>
        </p:nvPicPr>
        <p:blipFill>
          <a:blip r:embed="rId2"/>
          <a:stretch>
            <a:fillRect/>
          </a:stretch>
        </p:blipFill>
        <p:spPr>
          <a:xfrm>
            <a:off x="8436292" y="3208020"/>
            <a:ext cx="3305175" cy="2667000"/>
          </a:xfrm>
          <a:prstGeom prst="rect">
            <a:avLst/>
          </a:prstGeom>
        </p:spPr>
      </p:pic>
    </p:spTree>
    <p:extLst>
      <p:ext uri="{BB962C8B-B14F-4D97-AF65-F5344CB8AC3E}">
        <p14:creationId xmlns:p14="http://schemas.microsoft.com/office/powerpoint/2010/main" val="4227472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¿Por qué usar algoritmos genéticos?</a:t>
            </a:r>
            <a:endParaRPr lang="en-US" dirty="0"/>
          </a:p>
        </p:txBody>
      </p:sp>
      <p:sp>
        <p:nvSpPr>
          <p:cNvPr id="3" name="Marcador de contenido 2"/>
          <p:cNvSpPr>
            <a:spLocks noGrp="1"/>
          </p:cNvSpPr>
          <p:nvPr>
            <p:ph idx="1"/>
          </p:nvPr>
        </p:nvSpPr>
        <p:spPr/>
        <p:txBody>
          <a:bodyPr/>
          <a:lstStyle/>
          <a:p>
            <a:r>
              <a:rPr lang="es-ES" dirty="0"/>
              <a:t>Es mejor que la IA convencional porque es más robusta. A diferencia de los sistemas de IA más antiguos, no se rompen fácilmente incluso si las entradas cambiaban levemente o en presencia de ruido razonable.</a:t>
            </a:r>
          </a:p>
          <a:p>
            <a:r>
              <a:rPr lang="es-ES" dirty="0"/>
              <a:t>Además, al buscar en un gran espacio de estado multimodal o superficie n-dimensional, un algoritmo genético puede ofrecer beneficios significativos sobre una búsqueda más típica de técnicas de optimización. (programación lineal, heurística, búsqueda en profundidad y praxis)</a:t>
            </a:r>
            <a:endParaRPr lang="en-US" dirty="0"/>
          </a:p>
        </p:txBody>
      </p:sp>
    </p:spTree>
    <p:extLst>
      <p:ext uri="{BB962C8B-B14F-4D97-AF65-F5344CB8AC3E}">
        <p14:creationId xmlns:p14="http://schemas.microsoft.com/office/powerpoint/2010/main" val="20115725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223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402070"/>
            <a:ext cx="10515600" cy="1325563"/>
          </a:xfrm>
        </p:spPr>
        <p:txBody>
          <a:bodyPr/>
          <a:lstStyle/>
          <a:p>
            <a:pPr algn="ctr"/>
            <a:r>
              <a:rPr lang="es-ES" dirty="0"/>
              <a:t>Algoritmos Genéticos </a:t>
            </a:r>
            <a:endParaRPr lang="en-US" dirty="0"/>
          </a:p>
        </p:txBody>
      </p:sp>
      <p:sp>
        <p:nvSpPr>
          <p:cNvPr id="3" name="Marcador de contenido 2"/>
          <p:cNvSpPr>
            <a:spLocks noGrp="1"/>
          </p:cNvSpPr>
          <p:nvPr>
            <p:ph idx="1"/>
          </p:nvPr>
        </p:nvSpPr>
        <p:spPr/>
        <p:txBody>
          <a:bodyPr/>
          <a:lstStyle/>
          <a:p>
            <a:r>
              <a:rPr lang="es-ES" dirty="0"/>
              <a:t>Este algoritmo refleja el proceso de selección natural donde los individuos más aptos son seleccionados para la reproducción con el fin de producir descendencia de la próxima generación.</a:t>
            </a:r>
          </a:p>
          <a:p>
            <a:endParaRPr lang="es-ES" dirty="0"/>
          </a:p>
          <a:p>
            <a:endParaRPr lang="es-ES" dirty="0"/>
          </a:p>
          <a:p>
            <a:endParaRPr lang="es-ES" dirty="0"/>
          </a:p>
          <a:p>
            <a:endParaRPr lang="en-US" dirty="0"/>
          </a:p>
        </p:txBody>
      </p:sp>
      <p:pic>
        <p:nvPicPr>
          <p:cNvPr id="4" name="Imagen 3"/>
          <p:cNvPicPr>
            <a:picLocks noChangeAspect="1"/>
          </p:cNvPicPr>
          <p:nvPr/>
        </p:nvPicPr>
        <p:blipFill>
          <a:blip r:embed="rId2"/>
          <a:stretch>
            <a:fillRect/>
          </a:stretch>
        </p:blipFill>
        <p:spPr>
          <a:xfrm>
            <a:off x="6349424" y="3237095"/>
            <a:ext cx="4120344" cy="2575215"/>
          </a:xfrm>
          <a:prstGeom prst="rect">
            <a:avLst/>
          </a:prstGeom>
        </p:spPr>
      </p:pic>
      <p:pic>
        <p:nvPicPr>
          <p:cNvPr id="6" name="Imagen 5"/>
          <p:cNvPicPr>
            <a:picLocks noChangeAspect="1"/>
          </p:cNvPicPr>
          <p:nvPr/>
        </p:nvPicPr>
        <p:blipFill>
          <a:blip r:embed="rId3"/>
          <a:stretch>
            <a:fillRect/>
          </a:stretch>
        </p:blipFill>
        <p:spPr>
          <a:xfrm>
            <a:off x="2007260" y="3237095"/>
            <a:ext cx="2500086" cy="2500086"/>
          </a:xfrm>
          <a:prstGeom prst="rect">
            <a:avLst/>
          </a:prstGeom>
        </p:spPr>
      </p:pic>
    </p:spTree>
    <p:extLst>
      <p:ext uri="{BB962C8B-B14F-4D97-AF65-F5344CB8AC3E}">
        <p14:creationId xmlns:p14="http://schemas.microsoft.com/office/powerpoint/2010/main" val="648995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Conceptos de Evolución </a:t>
            </a:r>
            <a:endParaRPr lang="en-US" dirty="0"/>
          </a:p>
        </p:txBody>
      </p:sp>
    </p:spTree>
    <p:extLst>
      <p:ext uri="{BB962C8B-B14F-4D97-AF65-F5344CB8AC3E}">
        <p14:creationId xmlns:p14="http://schemas.microsoft.com/office/powerpoint/2010/main" val="420957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La Selección Natural </a:t>
            </a:r>
            <a:endParaRPr lang="en-US" dirty="0"/>
          </a:p>
        </p:txBody>
      </p:sp>
      <p:sp>
        <p:nvSpPr>
          <p:cNvPr id="3" name="Marcador de contenido 2"/>
          <p:cNvSpPr>
            <a:spLocks noGrp="1"/>
          </p:cNvSpPr>
          <p:nvPr>
            <p:ph idx="1"/>
          </p:nvPr>
        </p:nvSpPr>
        <p:spPr/>
        <p:txBody>
          <a:bodyPr/>
          <a:lstStyle/>
          <a:p>
            <a:r>
              <a:rPr lang="es-ES" dirty="0"/>
              <a:t>El proceso de selección natural comienza con la selección de individuos más aptos de una población. Producen descendientes que heredan las características de los padres y se agregarán a la generación siguiente.</a:t>
            </a:r>
          </a:p>
          <a:p>
            <a:endParaRPr lang="es-ES" dirty="0"/>
          </a:p>
          <a:p>
            <a:endParaRPr lang="en-US" dirty="0"/>
          </a:p>
        </p:txBody>
      </p:sp>
      <p:pic>
        <p:nvPicPr>
          <p:cNvPr id="6" name="Imagen 5"/>
          <p:cNvPicPr>
            <a:picLocks noChangeAspect="1"/>
          </p:cNvPicPr>
          <p:nvPr/>
        </p:nvPicPr>
        <p:blipFill>
          <a:blip r:embed="rId2"/>
          <a:stretch>
            <a:fillRect/>
          </a:stretch>
        </p:blipFill>
        <p:spPr>
          <a:xfrm>
            <a:off x="7151254" y="3174135"/>
            <a:ext cx="3719946" cy="2789959"/>
          </a:xfrm>
          <a:prstGeom prst="rect">
            <a:avLst/>
          </a:prstGeom>
        </p:spPr>
      </p:pic>
    </p:spTree>
    <p:extLst>
      <p:ext uri="{BB962C8B-B14F-4D97-AF65-F5344CB8AC3E}">
        <p14:creationId xmlns:p14="http://schemas.microsoft.com/office/powerpoint/2010/main" val="3911174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La Selección Natural </a:t>
            </a:r>
            <a:endParaRPr lang="en-US" dirty="0"/>
          </a:p>
        </p:txBody>
      </p:sp>
      <p:sp>
        <p:nvSpPr>
          <p:cNvPr id="3" name="Marcador de contenido 2"/>
          <p:cNvSpPr>
            <a:spLocks noGrp="1"/>
          </p:cNvSpPr>
          <p:nvPr>
            <p:ph idx="1"/>
          </p:nvPr>
        </p:nvSpPr>
        <p:spPr/>
        <p:txBody>
          <a:bodyPr/>
          <a:lstStyle/>
          <a:p>
            <a:r>
              <a:rPr lang="es-ES" dirty="0"/>
              <a:t>Si los padres tienen una mejor condición física, sus hijos serán mejores que los padres y tendrán más posibilidades de sobrevivir. Este proceso continúa iterando y, al final, se encontrará una generación con las personas más aptas.</a:t>
            </a:r>
            <a:endParaRPr lang="en-US" dirty="0"/>
          </a:p>
        </p:txBody>
      </p:sp>
    </p:spTree>
    <p:extLst>
      <p:ext uri="{BB962C8B-B14F-4D97-AF65-F5344CB8AC3E}">
        <p14:creationId xmlns:p14="http://schemas.microsoft.com/office/powerpoint/2010/main" val="2364097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Herencia </a:t>
            </a:r>
            <a:endParaRPr lang="en-US" dirty="0"/>
          </a:p>
        </p:txBody>
      </p:sp>
      <p:sp>
        <p:nvSpPr>
          <p:cNvPr id="3" name="Marcador de contenido 2"/>
          <p:cNvSpPr>
            <a:spLocks noGrp="1"/>
          </p:cNvSpPr>
          <p:nvPr>
            <p:ph idx="1"/>
          </p:nvPr>
        </p:nvSpPr>
        <p:spPr/>
        <p:txBody>
          <a:bodyPr/>
          <a:lstStyle/>
          <a:p>
            <a:r>
              <a:rPr lang="es-ES" dirty="0"/>
              <a:t>La herencia es el proceso por el cual la información genética se transmite de padres a hijos. Es por esto que los miembros de la misma familia tienden a tener características similares. De hecho, cada persona tiene dos genomas. Un genoma es un conjunto completo de instrucciones genéticas de un organismo.</a:t>
            </a:r>
            <a:endParaRPr lang="en-US" dirty="0"/>
          </a:p>
        </p:txBody>
      </p:sp>
    </p:spTree>
    <p:extLst>
      <p:ext uri="{BB962C8B-B14F-4D97-AF65-F5344CB8AC3E}">
        <p14:creationId xmlns:p14="http://schemas.microsoft.com/office/powerpoint/2010/main" val="3745832726"/>
      </p:ext>
    </p:extLst>
  </p:cSld>
  <p:clrMapOvr>
    <a:masterClrMapping/>
  </p:clrMapOvr>
</p:sld>
</file>

<file path=ppt/theme/theme1.xml><?xml version="1.0" encoding="utf-8"?>
<a:theme xmlns:a="http://schemas.openxmlformats.org/drawingml/2006/main" name="Plantilla_Institucion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_Institucional" id="{2207A712-8365-415E-8DD7-12729FCCC6C2}" vid="{A4E90A6D-3203-4082-82B3-E60A94EFD182}"/>
    </a:ext>
  </a:extLst>
</a:theme>
</file>

<file path=docProps/app.xml><?xml version="1.0" encoding="utf-8"?>
<Properties xmlns="http://schemas.openxmlformats.org/officeDocument/2006/extended-properties" xmlns:vt="http://schemas.openxmlformats.org/officeDocument/2006/docPropsVTypes">
  <Template>FG22 PLANTILLA PRESENTACION INSTITUCIONAL V0822-02-2023__16_16_25_TEELAKREISTE</Template>
  <TotalTime>796</TotalTime>
  <Words>1111</Words>
  <Application>Microsoft Office PowerPoint</Application>
  <PresentationFormat>Panorámica</PresentationFormat>
  <Paragraphs>78</Paragraphs>
  <Slides>43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43</vt:i4>
      </vt:variant>
    </vt:vector>
  </HeadingPairs>
  <TitlesOfParts>
    <vt:vector size="47" baseType="lpstr">
      <vt:lpstr>Arial</vt:lpstr>
      <vt:lpstr>Calibri</vt:lpstr>
      <vt:lpstr>Calibri Light</vt:lpstr>
      <vt:lpstr>Plantilla_Institucional</vt:lpstr>
      <vt:lpstr>Presentación de PowerPoint</vt:lpstr>
      <vt:lpstr>Computación Evolutiva y Algoritmos Genéticos </vt:lpstr>
      <vt:lpstr>Computación Evolutiva </vt:lpstr>
      <vt:lpstr>Algoritmos Genéticos </vt:lpstr>
      <vt:lpstr>Algoritmos Genéticos </vt:lpstr>
      <vt:lpstr>Conceptos de Evolución </vt:lpstr>
      <vt:lpstr>La Selección Natural </vt:lpstr>
      <vt:lpstr>La Selección Natural </vt:lpstr>
      <vt:lpstr>Herencia </vt:lpstr>
      <vt:lpstr>Genoma </vt:lpstr>
      <vt:lpstr>Cromosoma </vt:lpstr>
      <vt:lpstr>Genotipo </vt:lpstr>
      <vt:lpstr>Función de aptitud (fitness)</vt:lpstr>
      <vt:lpstr>Equivalencias </vt:lpstr>
      <vt:lpstr>Algoritmos Genéticos: Parámetros </vt:lpstr>
      <vt:lpstr>Tipos de Codificación </vt:lpstr>
      <vt:lpstr>Tipos de Codificación </vt:lpstr>
      <vt:lpstr>Tipos de Codificación </vt:lpstr>
      <vt:lpstr>Tamaño de la Población </vt:lpstr>
      <vt:lpstr>Presentación de PowerPoint</vt:lpstr>
      <vt:lpstr>Probabilidades </vt:lpstr>
      <vt:lpstr>Algoritmo Genetico  </vt:lpstr>
      <vt:lpstr>Operadores Genéticos </vt:lpstr>
      <vt:lpstr>Criterios de Terminación</vt:lpstr>
      <vt:lpstr>Población Inicial </vt:lpstr>
      <vt:lpstr>Selección </vt:lpstr>
      <vt:lpstr>Selección </vt:lpstr>
      <vt:lpstr>Presentación de PowerPoint</vt:lpstr>
      <vt:lpstr>Presentación de PowerPoint</vt:lpstr>
      <vt:lpstr>Presentación de PowerPoint</vt:lpstr>
      <vt:lpstr>Presentación de PowerPoint</vt:lpstr>
      <vt:lpstr>Presentación de PowerPoint</vt:lpstr>
      <vt:lpstr>Cruzamiento</vt:lpstr>
      <vt:lpstr>Cruzamiento  </vt:lpstr>
      <vt:lpstr>Cruzamiento de un punto </vt:lpstr>
      <vt:lpstr>Cruzamiento de N-puntos  </vt:lpstr>
      <vt:lpstr>Cruzamiento Uniforme</vt:lpstr>
      <vt:lpstr>Cruzamiento aleatorio  </vt:lpstr>
      <vt:lpstr>Mutación </vt:lpstr>
      <vt:lpstr>Presentación de PowerPoint</vt:lpstr>
      <vt:lpstr>Terminación</vt:lpstr>
      <vt:lpstr>¿Por qué usar algoritmos genéticos?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dualbert</dc:creator>
  <cp:lastModifiedBy>Teelakreiste ....</cp:lastModifiedBy>
  <cp:revision>25</cp:revision>
  <dcterms:created xsi:type="dcterms:W3CDTF">2023-06-16T04:03:36Z</dcterms:created>
  <dcterms:modified xsi:type="dcterms:W3CDTF">2023-06-16T17:42:14Z</dcterms:modified>
</cp:coreProperties>
</file>